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1"/>
  </p:notesMasterIdLst>
  <p:sldIdLst>
    <p:sldId id="277" r:id="rId2"/>
    <p:sldId id="278" r:id="rId3"/>
    <p:sldId id="279" r:id="rId4"/>
    <p:sldId id="281" r:id="rId5"/>
    <p:sldId id="299" r:id="rId6"/>
    <p:sldId id="276" r:id="rId7"/>
    <p:sldId id="298" r:id="rId8"/>
    <p:sldId id="300" r:id="rId9"/>
    <p:sldId id="301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283" r:id="rId20"/>
    <p:sldId id="284" r:id="rId21"/>
    <p:sldId id="287" r:id="rId22"/>
    <p:sldId id="288" r:id="rId23"/>
    <p:sldId id="289" r:id="rId24"/>
    <p:sldId id="290" r:id="rId25"/>
    <p:sldId id="302" r:id="rId26"/>
    <p:sldId id="295" r:id="rId27"/>
    <p:sldId id="296" r:id="rId28"/>
    <p:sldId id="313" r:id="rId29"/>
    <p:sldId id="314" r:id="rId3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00"/>
    <a:srgbClr val="FFFF66"/>
    <a:srgbClr val="FF6600"/>
    <a:srgbClr val="0099FF"/>
    <a:srgbClr val="FF00FF"/>
    <a:srgbClr val="FF3300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单击以编辑母版文本样式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76F104EB-28CB-4B9F-9538-1C6AADC94A9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471843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6F5E81-B255-4E31-A4C7-8DD59D100BE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34254183"/>
      </p:ext>
    </p:extLst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638B71-69AA-4063-8624-93F9534D353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4936515"/>
      </p:ext>
    </p:extLst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38F0C6-1A78-4A59-95ED-E458AFCCF42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22067425"/>
      </p:ext>
    </p:extLst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联机映像占位符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181EE1-AC1A-4BC7-A3A6-3A408ED5E81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19202925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76BFF-76D0-4EA4-8694-462ACD9B23A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76287133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DCE54-19BE-4069-BE26-B71863DB8C0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85375548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3512B8-88C6-4A51-B2EF-DF620D34D8E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9964280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A74A3-EE7E-40C9-9ACC-C8B6F63CB15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61220306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4E435D-20CD-4DB3-8226-5395007062B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35677905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AD057-59C8-4BB8-BF1F-4D38CB28B6D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52862543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ECD42-73BB-44B6-A370-C8C9CF2708E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5723922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47F431-8ACF-4468-9266-737C8FEF81C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06475497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618FA5D-3F30-477B-8987-BB2BB93E8A2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istrator\&#26700;&#38754;\11&#28385;&#20117;&#28216;&#35760;.mp3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 flipH="1">
            <a:off x="392113" y="381000"/>
            <a:ext cx="1281112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r>
              <a:rPr lang="zh-CN" altLang="en-US" sz="7200">
                <a:latin typeface="Times New Roman" panose="02020603050405020304" pitchFamily="18" charset="0"/>
              </a:rPr>
              <a:t>满井游记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838200" y="4267200"/>
            <a:ext cx="1281113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隶书" panose="02010509060101010101" pitchFamily="49" charset="-122"/>
                <a:ea typeface="隶书" panose="02010509060101010101" pitchFamily="49" charset="-122"/>
              </a:rPr>
              <a:t>明 袁宏道</a:t>
            </a:r>
            <a:endParaRPr lang="zh-CN" altLang="en-US" sz="440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zh-CN" altLang="en-US" sz="2400">
              <a:latin typeface="Times New Roman" panose="02020603050405020304" pitchFamily="18" charset="0"/>
            </a:endParaRPr>
          </a:p>
        </p:txBody>
      </p:sp>
      <p:pic>
        <p:nvPicPr>
          <p:cNvPr id="3076" name="Picture 4" descr="672006"/>
          <p:cNvPicPr>
            <a:picLocks noChangeAspect="1" noChangeArrowheads="1"/>
          </p:cNvPicPr>
          <p:nvPr/>
        </p:nvPicPr>
        <p:blipFill>
          <a:blip r:embed="rId2">
            <a:lum bright="6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990600"/>
            <a:ext cx="7010400" cy="4672013"/>
          </a:xfrm>
          <a:prstGeom prst="rect">
            <a:avLst/>
          </a:prstGeom>
          <a:noFill/>
          <a:ln w="76200" cmpd="tri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0" y="1412875"/>
            <a:ext cx="9144000" cy="5445125"/>
          </a:xfrm>
          <a:prstGeom prst="horizontalScroll">
            <a:avLst>
              <a:gd name="adj" fmla="val 12500"/>
            </a:avLst>
          </a:prstGeom>
          <a:solidFill>
            <a:srgbClr val="CCFFCC">
              <a:alpha val="50000"/>
            </a:srgbClr>
          </a:solidFill>
          <a:ln w="38100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zh-CN" altLang="en-US" sz="3600" b="1">
                <a:solidFill>
                  <a:srgbClr val="FF00FF"/>
                </a:solidFill>
                <a:latin typeface="Times New Roman" panose="02020603050405020304" pitchFamily="18" charset="0"/>
                <a:ea typeface="楷体_GB2312" pitchFamily="49" charset="-122"/>
              </a:rPr>
              <a:t>   </a:t>
            </a:r>
            <a:r>
              <a:rPr lang="zh-CN" altLang="en-US" sz="3600" b="1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译文：北京一带气候寒冷，花朝节以后，</a:t>
            </a:r>
          </a:p>
          <a:p>
            <a:pPr algn="ctr">
              <a:spcBef>
                <a:spcPct val="50000"/>
              </a:spcBef>
            </a:pPr>
            <a:r>
              <a:rPr lang="zh-CN" altLang="en-US" sz="3600" b="1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冬天留下的寒气还很厉害，冷风经常刮起</a:t>
            </a:r>
          </a:p>
          <a:p>
            <a:pPr algn="ctr">
              <a:spcBef>
                <a:spcPct val="50000"/>
              </a:spcBef>
            </a:pPr>
            <a:r>
              <a:rPr lang="zh-CN" altLang="en-US" sz="3600" b="1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  来，一刮起来时就飞沙走石。我只得拘束</a:t>
            </a:r>
          </a:p>
          <a:p>
            <a:pPr algn="ctr">
              <a:spcBef>
                <a:spcPct val="50000"/>
              </a:spcBef>
            </a:pPr>
            <a:r>
              <a:rPr lang="zh-CN" altLang="en-US" sz="3600" b="1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在房间里，想出去却不能够。每次顶着寒</a:t>
            </a:r>
          </a:p>
          <a:p>
            <a:pPr algn="ctr">
              <a:spcBef>
                <a:spcPct val="50000"/>
              </a:spcBef>
            </a:pPr>
            <a:r>
              <a:rPr lang="zh-CN" altLang="en-US" sz="3600" b="1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   风快步行走，不到百步就返回来了。</a:t>
            </a:r>
          </a:p>
          <a:p>
            <a:pPr algn="ctr"/>
            <a:endParaRPr lang="zh-CN" altLang="en-US" sz="240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Times New Roman" panose="02020603050405020304" pitchFamily="18" charset="0"/>
              </a:rPr>
              <a:t>            </a:t>
            </a:r>
            <a:r>
              <a:rPr lang="zh-CN" altLang="en-US" sz="3600">
                <a:latin typeface="Times New Roman" panose="02020603050405020304" pitchFamily="18" charset="0"/>
                <a:ea typeface="幼圆" panose="02010509060101010101" pitchFamily="49" charset="-122"/>
              </a:rPr>
              <a:t>燕地寒，花朝节后，余寒犹厉。冻风时作，作则飞沙走砾。局促一室之内，欲出不得。每冒风驰行，未百步辄返。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23850" y="620713"/>
            <a:ext cx="838835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Times New Roman" panose="02020603050405020304" pitchFamily="18" charset="0"/>
                <a:ea typeface="幼圆" panose="02010509060101010101" pitchFamily="49" charset="-122"/>
              </a:rPr>
              <a:t>       廿二日，天稍和，偕数友出东直，至满井。高柳夹提，土膏微润，一望空阔，若脱笼之鹄。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755650" y="2852738"/>
            <a:ext cx="7561263" cy="3425825"/>
          </a:xfrm>
          <a:prstGeom prst="rect">
            <a:avLst/>
          </a:prstGeom>
          <a:solidFill>
            <a:srgbClr val="CCFFCC">
              <a:alpha val="50000"/>
            </a:srgbClr>
          </a:solidFill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Times New Roman" panose="02020603050405020304" pitchFamily="18" charset="0"/>
                <a:ea typeface="楷体_GB2312" pitchFamily="49" charset="-122"/>
              </a:rPr>
              <a:t>       </a:t>
            </a:r>
            <a:r>
              <a:rPr lang="zh-CN" altLang="en-US" sz="3600" b="1">
                <a:solidFill>
                  <a:schemeClr val="accent2"/>
                </a:solidFill>
                <a:latin typeface="Times New Roman" panose="02020603050405020304" pitchFamily="18" charset="0"/>
                <a:ea typeface="楷体_GB2312" pitchFamily="49" charset="-122"/>
              </a:rPr>
              <a:t>二月二十二日，天气略微暖和了一点，我同几个朋友出了东直门，到了满井。堤岸两边是高高的柳树，肥沃的土地有些湿润，放眼望去，空灵辽阔，感到自己像笼中飞出的天鹅一般。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68313" y="260350"/>
            <a:ext cx="8231187" cy="1778000"/>
          </a:xfrm>
          <a:prstGeom prst="rect">
            <a:avLst/>
          </a:prstGeom>
          <a:solidFill>
            <a:schemeClr val="bg1">
              <a:alpha val="50000"/>
            </a:schemeClr>
          </a:solidFill>
          <a:ln w="38100">
            <a:solidFill>
              <a:srgbClr val="FFFF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latin typeface="Times New Roman" panose="02020603050405020304" pitchFamily="18" charset="0"/>
              </a:rPr>
              <a:t> </a:t>
            </a:r>
            <a:r>
              <a:rPr lang="zh-CN" altLang="en-US" sz="3600">
                <a:latin typeface="Times New Roman" panose="02020603050405020304" pitchFamily="18" charset="0"/>
                <a:ea typeface="幼圆" panose="02010509060101010101" pitchFamily="49" charset="-122"/>
              </a:rPr>
              <a:t>于时冰皮始解，波色乍明，鳞浪层层，清澈见底，晶晶然如镜之新开而冷光乍出于匣也。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68313" y="2498725"/>
            <a:ext cx="8208962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latin typeface="Times New Roman" panose="02020603050405020304" pitchFamily="18" charset="0"/>
              </a:rPr>
              <a:t>     在这时，水面上的浮冰开始融化，水波开始发出亮光，像鱼鳞似的波浪一层层的</a:t>
            </a:r>
            <a:r>
              <a:rPr lang="en-US" altLang="zh-CN" sz="4000" b="1">
                <a:latin typeface="Times New Roman" panose="02020603050405020304" pitchFamily="18" charset="0"/>
              </a:rPr>
              <a:t>,</a:t>
            </a:r>
            <a:r>
              <a:rPr lang="zh-CN" altLang="en-US" sz="4000" b="1">
                <a:latin typeface="Times New Roman" panose="02020603050405020304" pitchFamily="18" charset="0"/>
              </a:rPr>
              <a:t>水清澈得可以看到河底，（水光）亮晶晶的，好像刚制成的镜子冷光从镜匣子里突然射出来一样。</a:t>
            </a:r>
          </a:p>
          <a:p>
            <a:endParaRPr lang="zh-CN" altLang="en-US" sz="4000" u="sng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95288" y="620713"/>
            <a:ext cx="47244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Times New Roman" panose="02020603050405020304" pitchFamily="18" charset="0"/>
              </a:rPr>
              <a:t>           </a:t>
            </a:r>
            <a:r>
              <a:rPr lang="zh-CN" altLang="en-US" sz="3600">
                <a:latin typeface="Times New Roman" panose="02020603050405020304" pitchFamily="18" charset="0"/>
                <a:ea typeface="幼圆" panose="02010509060101010101" pitchFamily="49" charset="-122"/>
              </a:rPr>
              <a:t>山峦为晴雪所洗，娟然如拭，鲜妍明媚，如倩女之靧面而髻鬟之始掠也。</a:t>
            </a:r>
            <a:endParaRPr lang="zh-CN" altLang="en-US" sz="2400">
              <a:latin typeface="Times New Roman" panose="02020603050405020304" pitchFamily="18" charset="0"/>
              <a:ea typeface="幼圆" panose="02010509060101010101" pitchFamily="49" charset="-122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23850" y="3141663"/>
            <a:ext cx="5181600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Times New Roman" panose="02020603050405020304" pitchFamily="18" charset="0"/>
                <a:ea typeface="楷体_GB2312" pitchFamily="49" charset="-122"/>
              </a:rPr>
              <a:t>       山峦被融化的雪水洗刷后，秀美的样子好像被擦过一样，漂亮而妩媚，好像美丽的少女洗过脸刚刚梳好环形的发髻一样。</a:t>
            </a:r>
          </a:p>
        </p:txBody>
      </p:sp>
      <p:pic>
        <p:nvPicPr>
          <p:cNvPr id="15364" name="Picture 4" descr="00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EF8"/>
              </a:clrFrom>
              <a:clrTo>
                <a:srgbClr val="FDFE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813" y="0"/>
            <a:ext cx="34051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spring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9"/>
              </a:clrFrom>
              <a:clrTo>
                <a:srgbClr val="FBFB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457200"/>
            <a:ext cx="5084762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79388" y="404813"/>
            <a:ext cx="8964612" cy="692150"/>
          </a:xfrm>
          <a:prstGeom prst="rect">
            <a:avLst/>
          </a:prstGeom>
          <a:solidFill>
            <a:schemeClr val="bg1"/>
          </a:solidFill>
          <a:ln w="508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Times New Roman" panose="02020603050405020304" pitchFamily="18" charset="0"/>
                <a:ea typeface="幼圆" panose="02010509060101010101" pitchFamily="49" charset="-122"/>
              </a:rPr>
              <a:t>柳条将舒未舒，柔梢披风，麦田浅鬣寸许。</a:t>
            </a:r>
            <a:endParaRPr lang="zh-CN" altLang="en-US" sz="3600" b="1">
              <a:latin typeface="Times New Roman" panose="02020603050405020304" pitchFamily="18" charset="0"/>
              <a:ea typeface="幼圆" panose="02010509060101010101" pitchFamily="49" charset="-122"/>
            </a:endParaRP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152400" y="4724400"/>
            <a:ext cx="8915400" cy="19812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bg1">
              <a:alpha val="50000"/>
            </a:schemeClr>
          </a:solidFill>
          <a:ln w="50800">
            <a:solidFill>
              <a:srgbClr val="FFFF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latin typeface="Times New Roman" panose="02020603050405020304" pitchFamily="18" charset="0"/>
                <a:ea typeface="楷体_GB2312" pitchFamily="49" charset="-122"/>
              </a:rPr>
              <a:t> 柳条好像在舒展又没有舒展开，柔嫩的柳梢头</a:t>
            </a:r>
          </a:p>
          <a:p>
            <a:pPr algn="ctr"/>
            <a:r>
              <a:rPr lang="zh-CN" altLang="en-US" sz="3600" b="1">
                <a:latin typeface="Times New Roman" panose="02020603050405020304" pitchFamily="18" charset="0"/>
                <a:ea typeface="楷体_GB2312" pitchFamily="49" charset="-122"/>
              </a:rPr>
              <a:t>在风中飘摇，麦苗像兽颈上的鬃毛，约有</a:t>
            </a:r>
          </a:p>
          <a:p>
            <a:pPr algn="ctr"/>
            <a:r>
              <a:rPr lang="zh-CN" altLang="en-US" sz="3600" b="1">
                <a:latin typeface="Times New Roman" panose="02020603050405020304" pitchFamily="18" charset="0"/>
                <a:ea typeface="楷体_GB2312" pitchFamily="49" charset="-122"/>
              </a:rPr>
              <a:t>一寸来长。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84213" y="549275"/>
            <a:ext cx="8243887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Times New Roman" panose="02020603050405020304" pitchFamily="18" charset="0"/>
                <a:ea typeface="隶书" panose="02010509060101010101" pitchFamily="49" charset="-122"/>
              </a:rPr>
              <a:t>        </a:t>
            </a:r>
            <a:r>
              <a:rPr lang="zh-CN" altLang="en-US" sz="3600">
                <a:latin typeface="Times New Roman" panose="02020603050405020304" pitchFamily="18" charset="0"/>
                <a:ea typeface="幼圆" panose="02010509060101010101" pitchFamily="49" charset="-122"/>
              </a:rPr>
              <a:t>游人虽未盛，泉而茗者，罍而歌者，红装而蹇者，亦时时有。风力虽尚劲，然徒步则汗出浃背。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468313" y="3141663"/>
            <a:ext cx="7935912" cy="2876550"/>
          </a:xfrm>
          <a:prstGeom prst="rect">
            <a:avLst/>
          </a:prstGeom>
          <a:solidFill>
            <a:schemeClr val="hlink">
              <a:alpha val="50000"/>
            </a:schemeClr>
          </a:solidFill>
          <a:ln w="38100">
            <a:solidFill>
              <a:srgbClr val="CCFF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Times New Roman" panose="02020603050405020304" pitchFamily="18" charset="0"/>
                <a:ea typeface="楷体_GB2312" pitchFamily="49" charset="-122"/>
              </a:rPr>
              <a:t>        游人虽然不是很多，但是汲泉水来煮茶喝的，端着酒杯唱歌的，穿着盛装骑驴的，也时时可见。风力虽然还较强，但是空着手走路也会汗流浃背。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3058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Times New Roman" panose="02020603050405020304" pitchFamily="18" charset="0"/>
                <a:ea typeface="隶书" panose="02010509060101010101" pitchFamily="49" charset="-122"/>
              </a:rPr>
              <a:t>        </a:t>
            </a:r>
            <a:r>
              <a:rPr lang="zh-CN" altLang="en-US" sz="3600">
                <a:latin typeface="Times New Roman" panose="02020603050405020304" pitchFamily="18" charset="0"/>
                <a:ea typeface="幼圆" panose="02010509060101010101" pitchFamily="49" charset="-122"/>
              </a:rPr>
              <a:t>凡曝沙之鸟，呷浪之鳞，悠然自得，毛羽鳞鬣之间，皆有喜气。</a:t>
            </a: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900113" y="2708275"/>
            <a:ext cx="6980237" cy="3384550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bg1">
              <a:alpha val="50000"/>
            </a:schemeClr>
          </a:solidFill>
          <a:ln w="50800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latin typeface="Times New Roman" panose="02020603050405020304" pitchFamily="18" charset="0"/>
                <a:ea typeface="楷体_GB2312" pitchFamily="49" charset="-122"/>
              </a:rPr>
              <a:t>        那些在沙滩上晒太阳的鸟，</a:t>
            </a:r>
          </a:p>
          <a:p>
            <a:pPr algn="ctr"/>
            <a:r>
              <a:rPr lang="zh-CN" altLang="en-US" sz="3600" b="1">
                <a:latin typeface="Times New Roman" panose="02020603050405020304" pitchFamily="18" charset="0"/>
                <a:ea typeface="楷体_GB2312" pitchFamily="49" charset="-122"/>
              </a:rPr>
              <a:t>浮在水面汲水的鱼儿，显得安闲</a:t>
            </a:r>
          </a:p>
          <a:p>
            <a:pPr algn="ctr"/>
            <a:r>
              <a:rPr lang="zh-CN" altLang="en-US" sz="3600" b="1">
                <a:latin typeface="Times New Roman" panose="02020603050405020304" pitchFamily="18" charset="0"/>
                <a:ea typeface="楷体_GB2312" pitchFamily="49" charset="-122"/>
              </a:rPr>
              <a:t>自在，鸟的羽毛鳞鬣都透着喜气。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95288" y="836613"/>
            <a:ext cx="8135937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Times New Roman" panose="02020603050405020304" pitchFamily="18" charset="0"/>
                <a:ea typeface="隶书" panose="02010509060101010101" pitchFamily="49" charset="-122"/>
              </a:rPr>
              <a:t>        </a:t>
            </a:r>
            <a:r>
              <a:rPr lang="zh-CN" altLang="en-US" sz="3600">
                <a:latin typeface="Times New Roman" panose="02020603050405020304" pitchFamily="18" charset="0"/>
                <a:ea typeface="幼圆" panose="02010509060101010101" pitchFamily="49" charset="-122"/>
              </a:rPr>
              <a:t>始知郊田之外未始无春，而城居者未之知也。</a:t>
            </a:r>
            <a:endParaRPr lang="zh-CN" altLang="en-US" sz="2400">
              <a:latin typeface="Times New Roman" panose="02020603050405020304" pitchFamily="18" charset="0"/>
              <a:ea typeface="幼圆" panose="02010509060101010101" pitchFamily="49" charset="-122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827088" y="2997200"/>
            <a:ext cx="7345362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latin typeface="Times New Roman" panose="02020603050405020304" pitchFamily="18" charset="0"/>
              </a:rPr>
              <a:t>        这才知道城郊田野外面未尝没有春天，只是城里居住的人不知道有这样的变化啊</a:t>
            </a:r>
            <a:r>
              <a:rPr lang="zh-CN" altLang="en-US" sz="4000">
                <a:latin typeface="Times New Roman" panose="02020603050405020304" pitchFamily="18" charset="0"/>
              </a:rPr>
              <a:t>。</a:t>
            </a:r>
          </a:p>
          <a:p>
            <a:endParaRPr lang="zh-CN" altLang="en-US" sz="4000" u="sng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50825" y="333375"/>
            <a:ext cx="852805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600">
                <a:latin typeface="隶书" panose="02010509060101010101" pitchFamily="49" charset="-122"/>
                <a:ea typeface="隶书" panose="02010509060101010101" pitchFamily="49" charset="-122"/>
              </a:rPr>
              <a:t>    </a:t>
            </a:r>
            <a:r>
              <a:rPr lang="zh-CN" altLang="en-US" sz="3600">
                <a:latin typeface="幼圆" panose="02010509060101010101" pitchFamily="49" charset="-122"/>
                <a:ea typeface="幼圆" panose="02010509060101010101" pitchFamily="49" charset="-122"/>
              </a:rPr>
              <a:t>夫不能以游堕事，而潇然于山石草木之间者，惟此官也。而此地适与余近，余之游将自此始，恶能无纪</a:t>
            </a:r>
            <a:r>
              <a:rPr lang="en-US" altLang="zh-CN" sz="3600">
                <a:latin typeface="幼圆" panose="02010509060101010101" pitchFamily="49" charset="-122"/>
                <a:ea typeface="幼圆" panose="02010509060101010101" pitchFamily="49" charset="-122"/>
              </a:rPr>
              <a:t>?</a:t>
            </a:r>
            <a:r>
              <a:rPr lang="zh-CN" altLang="en-US" sz="3600">
                <a:latin typeface="幼圆" panose="02010509060101010101" pitchFamily="49" charset="-122"/>
                <a:ea typeface="幼圆" panose="02010509060101010101" pitchFamily="49" charset="-122"/>
              </a:rPr>
              <a:t>己亥之二月也。</a:t>
            </a:r>
            <a:endParaRPr lang="zh-CN" altLang="en-US" sz="240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381000" y="3352800"/>
            <a:ext cx="8534400" cy="2889250"/>
          </a:xfrm>
          <a:prstGeom prst="rect">
            <a:avLst/>
          </a:prstGeom>
          <a:solidFill>
            <a:srgbClr val="CCFFFF">
              <a:alpha val="50000"/>
            </a:srgbClr>
          </a:solidFill>
          <a:ln w="5080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latin typeface="Times New Roman" panose="02020603050405020304" pitchFamily="18" charset="0"/>
                <a:ea typeface="楷体_GB2312" pitchFamily="49" charset="-122"/>
              </a:rPr>
              <a:t>        能够不因出游而耽误公事，潇洒地徜徉于山石草木之间，就只有我这样的闲官了。而这个地方正好离我也近，我的游历将从此地开始，哪能没有记游的文章呢？这是己亥年二月的事了。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50825" y="0"/>
            <a:ext cx="2222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3399"/>
                </a:solidFill>
                <a:latin typeface="Times New Roman" panose="02020603050405020304" pitchFamily="18" charset="0"/>
              </a:rPr>
              <a:t>整体感知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908050"/>
            <a:ext cx="9144000" cy="613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latin typeface="Times New Roman" panose="02020603050405020304" pitchFamily="18" charset="0"/>
              </a:rPr>
              <a:t>1.</a:t>
            </a:r>
            <a:r>
              <a:rPr lang="zh-CN" altLang="en-US" sz="3600" b="1">
                <a:latin typeface="Times New Roman" panose="02020603050405020304" pitchFamily="18" charset="0"/>
              </a:rPr>
              <a:t>这篇游记是按什么顺序描写景物的？这篇游记描写的是哪个季节的景物？             </a:t>
            </a:r>
          </a:p>
          <a:p>
            <a:endParaRPr lang="zh-CN" altLang="en-US" sz="3600" b="1">
              <a:latin typeface="Times New Roman" panose="02020603050405020304" pitchFamily="18" charset="0"/>
            </a:endParaRPr>
          </a:p>
          <a:p>
            <a:r>
              <a:rPr lang="en-US" altLang="zh-CN" sz="3600" b="1">
                <a:latin typeface="Times New Roman" panose="02020603050405020304" pitchFamily="18" charset="0"/>
              </a:rPr>
              <a:t>2.</a:t>
            </a:r>
            <a:r>
              <a:rPr lang="zh-CN" altLang="en-US" sz="3600" b="1">
                <a:latin typeface="Times New Roman" panose="02020603050405020304" pitchFamily="18" charset="0"/>
              </a:rPr>
              <a:t>课文抓住哪些景物，通过哪些关键字词来表现季节特征？</a:t>
            </a:r>
          </a:p>
          <a:p>
            <a:endParaRPr lang="zh-CN" altLang="en-US" sz="3600" b="1">
              <a:latin typeface="Times New Roman" panose="02020603050405020304" pitchFamily="18" charset="0"/>
            </a:endParaRPr>
          </a:p>
          <a:p>
            <a:r>
              <a:rPr lang="en-US" altLang="zh-CN" sz="3600" b="1">
                <a:latin typeface="Times New Roman" panose="02020603050405020304" pitchFamily="18" charset="0"/>
              </a:rPr>
              <a:t>3.</a:t>
            </a:r>
            <a:r>
              <a:rPr lang="zh-CN" altLang="en-US" sz="3600" b="1">
                <a:latin typeface="Times New Roman" panose="02020603050405020304" pitchFamily="18" charset="0"/>
              </a:rPr>
              <a:t>文章主旨句是哪一句？</a:t>
            </a:r>
          </a:p>
          <a:p>
            <a:endParaRPr lang="zh-CN" altLang="en-US" sz="3600" b="1">
              <a:latin typeface="Times New Roman" panose="02020603050405020304" pitchFamily="18" charset="0"/>
            </a:endParaRPr>
          </a:p>
          <a:p>
            <a:r>
              <a:rPr lang="en-US" altLang="zh-CN" sz="3600" b="1">
                <a:latin typeface="Times New Roman" panose="02020603050405020304" pitchFamily="18" charset="0"/>
              </a:rPr>
              <a:t>4.</a:t>
            </a:r>
            <a:r>
              <a:rPr lang="zh-CN" altLang="en-US" sz="3600" b="1">
                <a:latin typeface="Times New Roman" panose="02020603050405020304" pitchFamily="18" charset="0"/>
              </a:rPr>
              <a:t>写作本文的缘由是什么？你能从中看出作者什么心情？</a:t>
            </a:r>
          </a:p>
          <a:p>
            <a:endParaRPr lang="zh-CN" altLang="en-US" sz="36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11188" y="765175"/>
            <a:ext cx="8281987" cy="561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zh-CN" altLang="en-US" sz="5400" b="1">
                <a:solidFill>
                  <a:srgbClr val="FF0000"/>
                </a:solidFill>
              </a:rPr>
              <a:t>       </a:t>
            </a:r>
            <a:r>
              <a:rPr lang="zh-CN" altLang="en-US" sz="4800" b="1">
                <a:solidFill>
                  <a:srgbClr val="FF0000"/>
                </a:solidFill>
              </a:rPr>
              <a:t>满井，是地名，在北京东直门外东北三里，明清两朝是京城近郊的一个风景区。因有一口古井，  “井高于地，泉高于井，四时不落”而得名。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971550" y="1916113"/>
            <a:ext cx="76327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</a:rPr>
              <a:t>      </a:t>
            </a:r>
            <a:endParaRPr lang="zh-CN" altLang="en-US" sz="3600">
              <a:solidFill>
                <a:srgbClr val="FF0000"/>
              </a:solidFill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331913" y="2781300"/>
            <a:ext cx="6264275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18" charset="0"/>
              </a:rPr>
              <a:t>     本文以</a:t>
            </a:r>
            <a:r>
              <a:rPr lang="zh-CN" altLang="en-US" sz="4400" b="1" u="sng">
                <a:solidFill>
                  <a:srgbClr val="CC00FF"/>
                </a:solidFill>
                <a:latin typeface="Times New Roman" panose="02020603050405020304" pitchFamily="18" charset="0"/>
              </a:rPr>
              <a:t>游览行踪</a:t>
            </a:r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18" charset="0"/>
              </a:rPr>
              <a:t>为线索</a:t>
            </a:r>
            <a:r>
              <a:rPr lang="en-US" altLang="zh-CN" sz="4400" b="1">
                <a:solidFill>
                  <a:srgbClr val="FF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18" charset="0"/>
              </a:rPr>
              <a:t>以优美清新的语言描绘了郊外满井</a:t>
            </a:r>
            <a:r>
              <a:rPr lang="zh-CN" altLang="en-US" sz="4400" b="1" u="sng">
                <a:solidFill>
                  <a:srgbClr val="CC00FF"/>
                </a:solidFill>
                <a:latin typeface="Times New Roman" panose="02020603050405020304" pitchFamily="18" charset="0"/>
              </a:rPr>
              <a:t>早春</a:t>
            </a:r>
            <a:r>
              <a:rPr lang="zh-CN" altLang="en-US" sz="4400" b="1">
                <a:solidFill>
                  <a:srgbClr val="FF0000"/>
                </a:solidFill>
                <a:latin typeface="Times New Roman" panose="02020603050405020304" pitchFamily="18" charset="0"/>
              </a:rPr>
              <a:t>秀丽的景色</a:t>
            </a:r>
            <a:r>
              <a:rPr lang="en-US" altLang="zh-CN" sz="4400" b="1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50825" y="333375"/>
            <a:ext cx="78486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000" b="1">
                <a:latin typeface="Times New Roman" panose="02020603050405020304" pitchFamily="18" charset="0"/>
              </a:rPr>
              <a:t>1.</a:t>
            </a:r>
            <a:r>
              <a:rPr lang="zh-CN" altLang="en-US" sz="4000" b="1">
                <a:latin typeface="Times New Roman" panose="02020603050405020304" pitchFamily="18" charset="0"/>
              </a:rPr>
              <a:t>这篇游记是按什么顺序描写景物的？这篇游记描写的是哪个季节的景物？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2135188"/>
            <a:ext cx="9164638" cy="350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天</a:t>
            </a:r>
            <a:r>
              <a:rPr lang="zh-CN" altLang="en-US" sz="3200" b="1">
                <a:solidFill>
                  <a:schemeClr val="tx2"/>
                </a:solidFill>
                <a:latin typeface="Times New Roman" panose="02020603050405020304" pitchFamily="18" charset="0"/>
              </a:rPr>
              <a:t>（稍和）</a:t>
            </a:r>
          </a:p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水</a:t>
            </a:r>
            <a:r>
              <a:rPr lang="zh-CN" altLang="en-US" sz="3200" b="1">
                <a:solidFill>
                  <a:schemeClr val="tx2"/>
                </a:solidFill>
                <a:latin typeface="Times New Roman" panose="02020603050405020304" pitchFamily="18" charset="0"/>
              </a:rPr>
              <a:t>（冰皮始解，清澈见底）（</a:t>
            </a:r>
            <a:r>
              <a:rPr lang="zh-CN" altLang="en-US" sz="3200" b="1">
                <a:solidFill>
                  <a:srgbClr val="CC00FF"/>
                </a:solidFill>
                <a:latin typeface="Times New Roman" panose="02020603050405020304" pitchFamily="18" charset="0"/>
              </a:rPr>
              <a:t>静</a:t>
            </a:r>
            <a:r>
              <a:rPr lang="zh-CN" altLang="en-US" sz="3200" b="1">
                <a:solidFill>
                  <a:schemeClr val="tx2"/>
                </a:solidFill>
                <a:latin typeface="Times New Roman" panose="02020603050405020304" pitchFamily="18" charset="0"/>
              </a:rPr>
              <a:t>）</a:t>
            </a:r>
          </a:p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山</a:t>
            </a:r>
            <a:r>
              <a:rPr lang="zh-CN" altLang="en-US" sz="3200" b="1">
                <a:solidFill>
                  <a:schemeClr val="tx2"/>
                </a:solidFill>
                <a:latin typeface="Times New Roman" panose="02020603050405020304" pitchFamily="18" charset="0"/>
              </a:rPr>
              <a:t>（为晴雪洗，鲜妍明媚）（</a:t>
            </a:r>
            <a:r>
              <a:rPr lang="zh-CN" altLang="en-US" sz="3200" b="1">
                <a:solidFill>
                  <a:srgbClr val="CC00FF"/>
                </a:solidFill>
                <a:latin typeface="Times New Roman" panose="02020603050405020304" pitchFamily="18" charset="0"/>
              </a:rPr>
              <a:t>静</a:t>
            </a:r>
            <a:r>
              <a:rPr lang="zh-CN" altLang="en-US" sz="3200" b="1">
                <a:solidFill>
                  <a:schemeClr val="tx2"/>
                </a:solidFill>
                <a:latin typeface="Times New Roman" panose="02020603050405020304" pitchFamily="18" charset="0"/>
              </a:rPr>
              <a:t>）</a:t>
            </a:r>
          </a:p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柳条</a:t>
            </a:r>
            <a:r>
              <a:rPr lang="zh-CN" altLang="en-US" sz="3200" b="1">
                <a:solidFill>
                  <a:schemeClr val="tx2"/>
                </a:solidFill>
                <a:latin typeface="Times New Roman" panose="02020603050405020304" pitchFamily="18" charset="0"/>
              </a:rPr>
              <a:t>（将舒未舒，柔稍披风）（</a:t>
            </a:r>
            <a:r>
              <a:rPr lang="zh-CN" altLang="en-US" sz="3200" b="1">
                <a:solidFill>
                  <a:srgbClr val="CC00FF"/>
                </a:solidFill>
                <a:latin typeface="Times New Roman" panose="02020603050405020304" pitchFamily="18" charset="0"/>
              </a:rPr>
              <a:t>动</a:t>
            </a:r>
            <a:r>
              <a:rPr lang="zh-CN" altLang="en-US" sz="3200" b="1">
                <a:solidFill>
                  <a:schemeClr val="tx2"/>
                </a:solidFill>
                <a:latin typeface="Times New Roman" panose="02020603050405020304" pitchFamily="18" charset="0"/>
              </a:rPr>
              <a:t>）</a:t>
            </a:r>
          </a:p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麦田</a:t>
            </a:r>
            <a:r>
              <a:rPr lang="zh-CN" altLang="en-US" sz="3200" b="1">
                <a:solidFill>
                  <a:schemeClr val="tx2"/>
                </a:solidFill>
                <a:latin typeface="Times New Roman" panose="02020603050405020304" pitchFamily="18" charset="0"/>
              </a:rPr>
              <a:t>（前鬣寸许）（</a:t>
            </a:r>
            <a:r>
              <a:rPr lang="zh-CN" altLang="en-US" sz="3200" b="1">
                <a:solidFill>
                  <a:srgbClr val="CC00FF"/>
                </a:solidFill>
                <a:latin typeface="Times New Roman" panose="02020603050405020304" pitchFamily="18" charset="0"/>
              </a:rPr>
              <a:t>神奇的比喻</a:t>
            </a:r>
            <a:r>
              <a:rPr lang="zh-CN" altLang="en-US" sz="3200" b="1">
                <a:solidFill>
                  <a:schemeClr val="tx2"/>
                </a:solidFill>
                <a:latin typeface="Times New Roman" panose="02020603050405020304" pitchFamily="18" charset="0"/>
              </a:rPr>
              <a:t>）</a:t>
            </a:r>
          </a:p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游人</a:t>
            </a:r>
            <a:r>
              <a:rPr lang="zh-CN" altLang="en-US" sz="3200" b="1">
                <a:solidFill>
                  <a:schemeClr val="tx2"/>
                </a:solidFill>
                <a:latin typeface="Times New Roman" panose="02020603050405020304" pitchFamily="18" charset="0"/>
              </a:rPr>
              <a:t>（泉而茗 罍而歌 红装而蹇）（</a:t>
            </a:r>
            <a:r>
              <a:rPr lang="zh-CN" altLang="en-US" sz="3200" b="1">
                <a:solidFill>
                  <a:srgbClr val="CC00FF"/>
                </a:solidFill>
                <a:latin typeface="Times New Roman" panose="02020603050405020304" pitchFamily="18" charset="0"/>
              </a:rPr>
              <a:t>有声有色</a:t>
            </a:r>
            <a:r>
              <a:rPr lang="zh-CN" altLang="en-US" sz="3200" b="1">
                <a:solidFill>
                  <a:schemeClr val="tx2"/>
                </a:solidFill>
                <a:latin typeface="Times New Roman" panose="02020603050405020304" pitchFamily="18" charset="0"/>
              </a:rPr>
              <a:t>）</a:t>
            </a:r>
          </a:p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鸟鱼</a:t>
            </a:r>
            <a:r>
              <a:rPr lang="zh-CN" altLang="en-US" sz="3200" b="1">
                <a:solidFill>
                  <a:schemeClr val="tx2"/>
                </a:solidFill>
                <a:latin typeface="Times New Roman" panose="02020603050405020304" pitchFamily="18" charset="0"/>
              </a:rPr>
              <a:t>（悠然自得，皆有喜气）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-92075" y="404813"/>
            <a:ext cx="92360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000" b="1">
                <a:latin typeface="Times New Roman" panose="02020603050405020304" pitchFamily="18" charset="0"/>
              </a:rPr>
              <a:t>2.</a:t>
            </a:r>
            <a:r>
              <a:rPr lang="zh-CN" altLang="en-US" sz="4000" b="1">
                <a:latin typeface="Times New Roman" panose="02020603050405020304" pitchFamily="18" charset="0"/>
              </a:rPr>
              <a:t>课文抓住哪些景物，通过哪些关键字词来表现季节特征？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2"/>
          <p:cNvSpPr>
            <a:spLocks noChangeArrowheads="1" noChangeShapeType="1"/>
          </p:cNvSpPr>
          <p:nvPr/>
        </p:nvSpPr>
        <p:spPr bwMode="auto">
          <a:xfrm>
            <a:off x="900113" y="1700213"/>
            <a:ext cx="7559675" cy="2417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99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宋体" panose="02010600030101010101" pitchFamily="2" charset="-122"/>
              </a:rPr>
              <a:t>3. </a:t>
            </a:r>
            <a:r>
              <a:rPr lang="zh-CN" altLang="en-US" sz="3600" b="1" i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99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宋体" panose="02010600030101010101" pitchFamily="2" charset="-122"/>
              </a:rPr>
              <a:t>文章主旨句是</a:t>
            </a:r>
          </a:p>
          <a:p>
            <a:pPr algn="ctr"/>
            <a:r>
              <a:rPr lang="zh-CN" altLang="en-US" sz="3600" b="1" i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99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宋体" panose="02010600030101010101" pitchFamily="2" charset="-122"/>
              </a:rPr>
              <a:t>哪一句？如何理解？</a:t>
            </a:r>
          </a:p>
        </p:txBody>
      </p:sp>
    </p:spTree>
  </p:cSld>
  <p:clrMapOvr>
    <a:masterClrMapping/>
  </p:clrMapOvr>
  <p:transition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2"/>
          <p:cNvSpPr>
            <a:spLocks noChangeArrowheads="1" noChangeShapeType="1"/>
          </p:cNvSpPr>
          <p:nvPr/>
        </p:nvSpPr>
        <p:spPr bwMode="auto">
          <a:xfrm>
            <a:off x="468313" y="3789363"/>
            <a:ext cx="7772400" cy="1828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宋体" panose="02010600030101010101" pitchFamily="2" charset="-122"/>
              </a:rPr>
              <a:t>始知郊田之外未始无春</a:t>
            </a:r>
          </a:p>
          <a:p>
            <a:pPr algn="ctr"/>
            <a:r>
              <a:rPr lang="zh-CN" altLang="en-US" sz="360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宋体" panose="02010600030101010101" pitchFamily="2" charset="-122"/>
              </a:rPr>
              <a:t>而城居者未之知也（主旨）</a:t>
            </a:r>
          </a:p>
        </p:txBody>
      </p:sp>
    </p:spTree>
  </p:cSld>
  <p:clrMapOvr>
    <a:masterClrMapping/>
  </p:clrMapOvr>
  <p:transition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1916113"/>
            <a:ext cx="867568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</a:rPr>
              <a:t>潇然与山石草木之间，贴近自然  继续出游。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908050"/>
            <a:ext cx="869791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latin typeface="Times New Roman" panose="02020603050405020304" pitchFamily="18" charset="0"/>
              </a:rPr>
              <a:t>4. </a:t>
            </a:r>
            <a:r>
              <a:rPr lang="zh-CN" altLang="en-US" sz="3600" b="1">
                <a:latin typeface="Times New Roman" panose="02020603050405020304" pitchFamily="18" charset="0"/>
              </a:rPr>
              <a:t>写作本文的缘由是什么？你能从中看出作者什么心情？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0" y="3141663"/>
            <a:ext cx="9144000" cy="3378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袁宏道轻视名利，始终无意于仕途，他万历二十年（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1592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）就中了进士，但不愿做官，他把做官看作</a:t>
            </a:r>
            <a:r>
              <a:rPr lang="zh-CN" altLang="en-US" sz="2400" b="1">
                <a:latin typeface="Times New Roman" panose="02020603050405020304" pitchFamily="18" charset="0"/>
                <a:ea typeface="黑体" panose="02010609060101010101" pitchFamily="49" charset="-122"/>
              </a:rPr>
              <a:t>“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猢狲入笼中</a:t>
            </a:r>
            <a:r>
              <a:rPr lang="zh-CN" altLang="en-US" sz="2400" b="1">
                <a:latin typeface="Times New Roman" panose="02020603050405020304" pitchFamily="18" charset="0"/>
                <a:ea typeface="黑体" panose="02010609060101010101" pitchFamily="49" charset="-122"/>
              </a:rPr>
              <a:t>”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。他曾辞去吴县县令，去访师求学，游历山川。写下了很多著名的游记，如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西湖游记二则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等。他生性酷爱自然山水，在登临山水中，他的思想得到了解放，个性得到了张扬，创作的激情也格外高涨。明神宗万历二十六年（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1598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），袁宏道收到在京城任职的哥哥的信，让他进京。他只好收敛游山玩水的兴致，来到北京，被授予顺天府（治所在北京）教授。次年，升为国子监助教。但污浊的官场让他尝尽人间冷暖，此后第二年，他便</a:t>
            </a:r>
            <a:r>
              <a:rPr lang="zh-CN" altLang="en-US" sz="2400" b="1">
                <a:latin typeface="Times New Roman" panose="02020603050405020304" pitchFamily="18" charset="0"/>
              </a:rPr>
              <a:t>告假还乡，过上隐居的生活。</a:t>
            </a:r>
            <a:r>
              <a:rPr lang="zh-CN" altLang="en-US" sz="2400"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827088" y="404813"/>
            <a:ext cx="7848600" cy="3351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solidFill>
                  <a:srgbClr val="3366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</a:t>
            </a:r>
            <a:r>
              <a:rPr lang="zh-CN" altLang="en-US" sz="5400" b="1">
                <a:solidFill>
                  <a:srgbClr val="336600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各抒己见</a:t>
            </a:r>
          </a:p>
          <a:p>
            <a:r>
              <a:rPr lang="zh-CN" altLang="en-US" sz="3200" b="1">
                <a:solidFill>
                  <a:srgbClr val="3366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 朗读第三自然段，思考：袁宏道的官职很小，也很清闲，可是他并没有像</a:t>
            </a:r>
            <a:r>
              <a:rPr lang="en-US" altLang="zh-CN" sz="3200" b="1">
                <a:solidFill>
                  <a:srgbClr val="3366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《</a:t>
            </a:r>
            <a:r>
              <a:rPr lang="zh-CN" altLang="en-US" sz="3200" b="1">
                <a:solidFill>
                  <a:srgbClr val="3366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小石潭记</a:t>
            </a:r>
            <a:r>
              <a:rPr lang="en-US" altLang="zh-CN" sz="3200" b="1">
                <a:solidFill>
                  <a:srgbClr val="3366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》</a:t>
            </a:r>
            <a:r>
              <a:rPr lang="zh-CN" altLang="en-US" sz="3200" b="1">
                <a:solidFill>
                  <a:srgbClr val="3366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中的柳宗元、</a:t>
            </a:r>
            <a:r>
              <a:rPr lang="en-US" altLang="zh-CN" sz="3200" b="1">
                <a:solidFill>
                  <a:srgbClr val="3366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《</a:t>
            </a:r>
            <a:r>
              <a:rPr lang="zh-CN" altLang="en-US" sz="3200" b="1">
                <a:solidFill>
                  <a:srgbClr val="3366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记承天寺夜游</a:t>
            </a:r>
            <a:r>
              <a:rPr lang="en-US" altLang="zh-CN" sz="3200" b="1">
                <a:solidFill>
                  <a:srgbClr val="3366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》</a:t>
            </a:r>
            <a:r>
              <a:rPr lang="zh-CN" altLang="en-US" sz="3200" b="1">
                <a:solidFill>
                  <a:srgbClr val="3366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里的苏轼那样，感到忧愁和愤懑，你能说说其中的原因吗？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611188" y="4005263"/>
            <a:ext cx="8048625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提示：他并没有贬谪的遭遇，他淡泊名利、鄙弃官场，他的性情比较达观、他真心向往大自然，专情于山水美景，他的思想不够积极，消极遁世等第。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  <p:bldP spid="27651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468313" y="0"/>
            <a:ext cx="32416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</a:rPr>
              <a:t>本文的写法：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1268413"/>
            <a:ext cx="8748713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</a:rPr>
              <a:t>、情景交融：</a:t>
            </a:r>
            <a:r>
              <a:rPr lang="zh-CN" altLang="en-US" sz="4000" b="1">
                <a:latin typeface="Times New Roman" panose="02020603050405020304" pitchFamily="18" charset="0"/>
              </a:rPr>
              <a:t>都是景语，都是情语，汇成一首对春天的赞歌。“始知郊田之外未始无春，而城居者未知之也”则是这支赞歌的主题。</a:t>
            </a:r>
          </a:p>
          <a:p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4000" b="1">
                <a:solidFill>
                  <a:srgbClr val="FF0000"/>
                </a:solidFill>
                <a:latin typeface="Times New Roman" panose="02020603050405020304" pitchFamily="18" charset="0"/>
              </a:rPr>
              <a:t>、描写突出景物特点：</a:t>
            </a:r>
            <a:r>
              <a:rPr lang="zh-CN" altLang="en-US" sz="4000" b="1">
                <a:latin typeface="Times New Roman" panose="02020603050405020304" pitchFamily="18" charset="0"/>
              </a:rPr>
              <a:t>高柳、山水、麦田，都是典型的北国之春的特点。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68313" y="0"/>
            <a:ext cx="3167062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  <a:latin typeface="Tahoma" panose="020B0604030504040204" pitchFamily="34" charset="0"/>
              </a:rPr>
              <a:t>写景方法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042988" y="981075"/>
            <a:ext cx="3508375" cy="252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4000" b="1">
                <a:solidFill>
                  <a:srgbClr val="0000FF"/>
                </a:solidFill>
                <a:latin typeface="Tahoma" panose="020B0604030504040204" pitchFamily="34" charset="0"/>
              </a:rPr>
              <a:t>一</a:t>
            </a:r>
            <a:r>
              <a:rPr lang="en-US" altLang="zh-CN" sz="4000" b="1">
                <a:solidFill>
                  <a:srgbClr val="0000FF"/>
                </a:solidFill>
                <a:latin typeface="Tahoma" panose="020B0604030504040204" pitchFamily="34" charset="0"/>
              </a:rPr>
              <a:t>.</a:t>
            </a:r>
            <a:r>
              <a:rPr lang="zh-CN" altLang="en-US" sz="4000" b="1">
                <a:solidFill>
                  <a:srgbClr val="0000FF"/>
                </a:solidFill>
                <a:latin typeface="Tahoma" panose="020B0604030504040204" pitchFamily="34" charset="0"/>
              </a:rPr>
              <a:t>白描的写法</a:t>
            </a:r>
          </a:p>
          <a:p>
            <a:pPr>
              <a:lnSpc>
                <a:spcPct val="80000"/>
              </a:lnSpc>
            </a:pPr>
            <a:endParaRPr lang="zh-CN" altLang="en-US" sz="4000" b="1">
              <a:solidFill>
                <a:srgbClr val="0000FF"/>
              </a:solidFill>
              <a:latin typeface="Tahoma" panose="020B0604030504040204" pitchFamily="34" charset="0"/>
            </a:endParaRPr>
          </a:p>
          <a:p>
            <a:pPr>
              <a:lnSpc>
                <a:spcPct val="80000"/>
              </a:lnSpc>
            </a:pPr>
            <a:r>
              <a:rPr lang="zh-CN" altLang="en-US" sz="4000" b="1">
                <a:solidFill>
                  <a:srgbClr val="0000FF"/>
                </a:solidFill>
                <a:latin typeface="Tahoma" panose="020B0604030504040204" pitchFamily="34" charset="0"/>
              </a:rPr>
              <a:t>二</a:t>
            </a:r>
            <a:r>
              <a:rPr lang="en-US" altLang="zh-CN" sz="4000" b="1">
                <a:solidFill>
                  <a:srgbClr val="0000FF"/>
                </a:solidFill>
                <a:latin typeface="Tahoma" panose="020B0604030504040204" pitchFamily="34" charset="0"/>
              </a:rPr>
              <a:t>.</a:t>
            </a:r>
            <a:r>
              <a:rPr lang="zh-CN" altLang="en-US" sz="4000" b="1">
                <a:solidFill>
                  <a:srgbClr val="0000FF"/>
                </a:solidFill>
                <a:latin typeface="Tahoma" panose="020B0604030504040204" pitchFamily="34" charset="0"/>
              </a:rPr>
              <a:t>拟人的写法</a:t>
            </a:r>
          </a:p>
          <a:p>
            <a:pPr>
              <a:lnSpc>
                <a:spcPct val="80000"/>
              </a:lnSpc>
            </a:pPr>
            <a:endParaRPr lang="zh-CN" altLang="en-US" sz="4000" b="1">
              <a:solidFill>
                <a:srgbClr val="0000FF"/>
              </a:solidFill>
              <a:latin typeface="Tahoma" panose="020B0604030504040204" pitchFamily="34" charset="0"/>
            </a:endParaRPr>
          </a:p>
          <a:p>
            <a:pPr>
              <a:lnSpc>
                <a:spcPct val="80000"/>
              </a:lnSpc>
            </a:pPr>
            <a:r>
              <a:rPr lang="zh-CN" altLang="en-US" sz="4000" b="1">
                <a:solidFill>
                  <a:srgbClr val="0000FF"/>
                </a:solidFill>
                <a:latin typeface="Tahoma" panose="020B0604030504040204" pitchFamily="34" charset="0"/>
              </a:rPr>
              <a:t>三</a:t>
            </a:r>
            <a:r>
              <a:rPr lang="en-US" altLang="zh-CN" sz="4000" b="1">
                <a:solidFill>
                  <a:srgbClr val="0000FF"/>
                </a:solidFill>
                <a:latin typeface="Tahoma" panose="020B0604030504040204" pitchFamily="34" charset="0"/>
              </a:rPr>
              <a:t>.</a:t>
            </a:r>
            <a:r>
              <a:rPr lang="zh-CN" altLang="en-US" sz="4000" b="1">
                <a:solidFill>
                  <a:srgbClr val="0000FF"/>
                </a:solidFill>
                <a:latin typeface="Tahoma" panose="020B0604030504040204" pitchFamily="34" charset="0"/>
              </a:rPr>
              <a:t>生动的比喻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3354388"/>
            <a:ext cx="9144000" cy="350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比喻生动：</a:t>
            </a:r>
            <a:r>
              <a:rPr lang="zh-CN" altLang="en-US" sz="3200" b="1">
                <a:latin typeface="Times New Roman" panose="02020603050405020304" pitchFamily="18" charset="0"/>
              </a:rPr>
              <a:t>用脱笼之鹄，比成置身于大自然而充满喜悦心情的人；用“镜之新开而冷光之乍出于匣”比喻水光；特别是，用“倩女之靧面而髻鬟之始掠”来比喻“山峦为晴雪所洗”，把静态的、无生命的山色，比做动态的有生命的美女梳洗罢秀发的“始掠”，准确传达出春天所特有的温和、明媚和生机勃勃的气息。</a:t>
            </a:r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3492500" y="476250"/>
            <a:ext cx="5400675" cy="2520950"/>
          </a:xfrm>
          <a:prstGeom prst="wedgeRoundRectCallout">
            <a:avLst>
              <a:gd name="adj1" fmla="val -34685"/>
              <a:gd name="adj2" fmla="val -3718"/>
              <a:gd name="adj3" fmla="val 16667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v"/>
            </a:pPr>
            <a:r>
              <a:rPr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白描：原是中国绘画的传统技法之一，使用白描手法勾勒事物时，要求作者用简炼笔触，对所描写之物的特征、状貌作真实的勾画。这种表现方法，没有夸张、渲染和烘托，而形象却鲜明如画。</a:t>
            </a:r>
          </a:p>
          <a:p>
            <a:pPr algn="ctr" eaLnBrk="0" hangingPunct="0"/>
            <a:endParaRPr lang="zh-CN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4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utoUpdateAnimBg="0"/>
      <p:bldP spid="29700" grpId="0" autoUpdateAnimBg="0"/>
      <p:bldP spid="29700" grpId="1" autoUpdateAnimBg="0"/>
      <p:bldP spid="29701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24838" cy="1068388"/>
          </a:xfrm>
        </p:spPr>
        <p:txBody>
          <a:bodyPr/>
          <a:lstStyle/>
          <a:p>
            <a:r>
              <a:rPr lang="zh-CN" altLang="en-US" sz="6000" b="1">
                <a:solidFill>
                  <a:srgbClr val="FF33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小结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8763"/>
            <a:ext cx="9144000" cy="532923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zh-CN" altLang="en-US" sz="2000"/>
              <a:t>　　　             </a:t>
            </a:r>
            <a:r>
              <a:rPr lang="zh-CN" altLang="en-US" sz="4800" b="1">
                <a:solidFill>
                  <a:schemeClr val="tx2"/>
                </a:solidFill>
                <a:ea typeface="楷体_GB2312" pitchFamily="49" charset="-122"/>
              </a:rPr>
              <a:t>游记文章，重在写景，本文描写满井春色，由远而近，由面到点，层次分明，详略得宜；用贴切、新奇的比喻描写各种景物。动静结合，光鲜悦目，色彩缤纷，集中到一点，就是</a:t>
            </a:r>
            <a:r>
              <a:rPr lang="zh-CN" altLang="en-US" sz="4800" b="1">
                <a:solidFill>
                  <a:srgbClr val="FF3300"/>
                </a:solidFill>
                <a:ea typeface="楷体_GB2312" pitchFamily="49" charset="-122"/>
              </a:rPr>
              <a:t>烘托了大自然的春之“喜气”</a:t>
            </a:r>
            <a:r>
              <a:rPr lang="zh-CN" altLang="en-US" sz="3600" b="1">
                <a:solidFill>
                  <a:srgbClr val="FF3300"/>
                </a:solidFill>
                <a:ea typeface="楷体_GB2312" pitchFamily="49" charset="-122"/>
              </a:rPr>
              <a:t>。</a:t>
            </a:r>
            <a:endParaRPr lang="zh-CN" altLang="en-US" sz="360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2"/>
          <p:cNvSpPr>
            <a:spLocks noChangeArrowheads="1" noChangeShapeType="1"/>
          </p:cNvSpPr>
          <p:nvPr/>
        </p:nvSpPr>
        <p:spPr bwMode="auto">
          <a:xfrm>
            <a:off x="2916238" y="260350"/>
            <a:ext cx="3168650" cy="11858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  <a:contourClr>
                <a:srgbClr val="FFFFCC"/>
              </a:contourClr>
            </a:sp3d>
          </a:bodyPr>
          <a:lstStyle/>
          <a:p>
            <a:pPr algn="ctr"/>
            <a:r>
              <a:rPr lang="zh-CN" altLang="en-US" sz="360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宋体" panose="02010600030101010101" pitchFamily="2" charset="-122"/>
              </a:rPr>
              <a:t>作业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971550" y="2060575"/>
            <a:ext cx="8108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、熟读全文并完成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打好基础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相关练习。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042988" y="3141663"/>
            <a:ext cx="7777162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、课后制作小书签，将你对练习三的感悟凝聚成精美的文字，用正楷或行楷写在书签上。</a:t>
            </a:r>
          </a:p>
        </p:txBody>
      </p:sp>
    </p:spTree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60350"/>
            <a:ext cx="5364163" cy="60642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zh-CN" altLang="en-US" sz="2800"/>
              <a:t>　       </a:t>
            </a:r>
            <a:r>
              <a:rPr lang="zh-CN" altLang="en-US" b="1">
                <a:latin typeface="宋体" panose="02010600030101010101" pitchFamily="2" charset="-122"/>
              </a:rPr>
              <a:t>袁宏道（</a:t>
            </a:r>
            <a:r>
              <a:rPr lang="en-US" altLang="zh-CN" b="1">
                <a:latin typeface="宋体" panose="02010600030101010101" pitchFamily="2" charset="-122"/>
              </a:rPr>
              <a:t>1568-1610</a:t>
            </a:r>
            <a:r>
              <a:rPr lang="zh-CN" altLang="en-US" b="1">
                <a:latin typeface="宋体" panose="02010600030101010101" pitchFamily="2" charset="-122"/>
              </a:rPr>
              <a:t>），明代文学家。字中郎，湖广公安（今湖北省公安县）人。与兄宗道、弟中道，并称“三袁”， “公安派”的创始者</a:t>
            </a:r>
            <a:r>
              <a:rPr lang="en-US" altLang="zh-CN" b="1">
                <a:latin typeface="宋体" panose="02010600030101010101" pitchFamily="2" charset="-122"/>
              </a:rPr>
              <a:t>,</a:t>
            </a:r>
            <a:r>
              <a:rPr lang="zh-CN" altLang="en-US" b="1">
                <a:latin typeface="宋体" panose="02010600030101010101" pitchFamily="2" charset="-122"/>
              </a:rPr>
              <a:t>他的山水游记很著名。作品多写闲情逸致，对当时政治现实有所批判。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b="1">
                <a:latin typeface="宋体" panose="02010600030101010101" pitchFamily="2" charset="-122"/>
              </a:rPr>
              <a:t>    “公安派”在创作上坚决反对摹拟古人，强调写自己所想所感的东西，他们的作品，文字清新活泼，文笔秀逸，意趣盎然。</a:t>
            </a:r>
          </a:p>
        </p:txBody>
      </p:sp>
      <p:pic>
        <p:nvPicPr>
          <p:cNvPr id="5123" name="Picture 3" descr="ssh1-5a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64138" y="457200"/>
            <a:ext cx="3979862" cy="5715000"/>
          </a:xfrm>
          <a:ln/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302375" y="549275"/>
            <a:ext cx="1006475" cy="410368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5400" b="1">
                <a:latin typeface="Times New Roman" panose="02020603050405020304" pitchFamily="18" charset="0"/>
                <a:ea typeface="华文行楷" panose="02010800040101010101" pitchFamily="2" charset="-122"/>
              </a:rPr>
              <a:t>走近作者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403350" y="692150"/>
            <a:ext cx="67691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听读课文，把握文意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73050" y="2565400"/>
            <a:ext cx="8870950" cy="2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Times New Roman" panose="02020603050405020304" pitchFamily="18" charset="0"/>
              </a:rPr>
              <a:t>１、注意朗读的气势、韵味、节奏及停顿。</a:t>
            </a:r>
          </a:p>
          <a:p>
            <a:endParaRPr lang="zh-CN" altLang="en-US">
              <a:solidFill>
                <a:srgbClr val="FF33CC"/>
              </a:solidFill>
            </a:endParaRPr>
          </a:p>
          <a:p>
            <a:r>
              <a:rPr lang="zh-CN" altLang="en-US" sz="3600" b="1">
                <a:solidFill>
                  <a:srgbClr val="FF33CC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3600" b="1">
                <a:latin typeface="宋体" panose="02010600030101010101" pitchFamily="2" charset="-122"/>
              </a:rPr>
              <a:t>2</a:t>
            </a:r>
            <a:r>
              <a:rPr lang="zh-CN" altLang="en-US" sz="3600" b="1">
                <a:latin typeface="宋体" panose="02010600030101010101" pitchFamily="2" charset="-122"/>
              </a:rPr>
              <a:t>、</a:t>
            </a:r>
            <a:r>
              <a:rPr lang="zh-CN" altLang="en-US" sz="3600" b="1"/>
              <a:t>对照注释，</a:t>
            </a:r>
            <a:r>
              <a:rPr lang="zh-CN" altLang="en-US" sz="3600" b="1">
                <a:latin typeface="宋体" panose="02010600030101010101" pitchFamily="2" charset="-122"/>
              </a:rPr>
              <a:t>概说本文主要内容。</a:t>
            </a:r>
          </a:p>
          <a:p>
            <a:endParaRPr lang="zh-CN" altLang="en-US" sz="3600" b="1">
              <a:latin typeface="宋体" panose="02010600030101010101" pitchFamily="2" charset="-122"/>
            </a:endParaRPr>
          </a:p>
          <a:p>
            <a:endParaRPr lang="zh-CN" altLang="en-US" sz="3600" b="1">
              <a:latin typeface="宋体" panose="02010600030101010101" pitchFamily="2" charset="-122"/>
            </a:endParaRPr>
          </a:p>
        </p:txBody>
      </p:sp>
      <p:pic>
        <p:nvPicPr>
          <p:cNvPr id="6148" name="11满井游记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813300"/>
            <a:ext cx="936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11满井游记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574" fill="hold"/>
                                        <p:tgtEl>
                                          <p:spTgt spid="61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8"/>
                  </p:tgtEl>
                </p:cond>
              </p:nextCondLst>
            </p:seq>
            <p:audio>
              <p:cMediaNode>
                <p:cTn id="7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1574" fill="hold"/>
                                        <p:tgtEl>
                                          <p:spTgt spid="61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9"/>
                  </p:tgtEl>
                </p:cond>
              </p:nextCondLst>
            </p:seq>
            <p:audio>
              <p:cMediaNode>
                <p:cTn id="13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539750" y="692150"/>
            <a:ext cx="7991475" cy="52816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读准下列字音</a:t>
            </a:r>
          </a:p>
          <a:p>
            <a:pPr>
              <a:lnSpc>
                <a:spcPct val="135000"/>
              </a:lnSpc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廿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     ) 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偕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     ) 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燕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     )</a:t>
            </a:r>
          </a:p>
          <a:p>
            <a:pPr>
              <a:lnSpc>
                <a:spcPct val="135000"/>
              </a:lnSpc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砾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     ) 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鹄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     ) 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靧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     )</a:t>
            </a:r>
          </a:p>
          <a:p>
            <a:pPr>
              <a:lnSpc>
                <a:spcPct val="135000"/>
              </a:lnSpc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髻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     ) 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鬟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     ) 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鬣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     )</a:t>
            </a:r>
          </a:p>
          <a:p>
            <a:pPr>
              <a:lnSpc>
                <a:spcPct val="135000"/>
              </a:lnSpc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茗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     ) 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罍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     ) 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蹇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     )</a:t>
            </a:r>
          </a:p>
          <a:p>
            <a:pPr>
              <a:lnSpc>
                <a:spcPct val="135000"/>
              </a:lnSpc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浃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     ) 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曝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     ) 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呷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     )</a:t>
            </a:r>
          </a:p>
          <a:p>
            <a:pPr>
              <a:lnSpc>
                <a:spcPct val="135000"/>
              </a:lnSpc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恶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     ) 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258888" y="1557338"/>
            <a:ext cx="1306512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accent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niàn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708400" y="1557338"/>
            <a:ext cx="1312863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accent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xié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5940425" y="1628775"/>
            <a:ext cx="1339850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accent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yān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476375" y="2276475"/>
            <a:ext cx="911225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accent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lì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3779838" y="2349500"/>
            <a:ext cx="1277937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accent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hú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6084888" y="2349500"/>
            <a:ext cx="1319212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accent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huì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1547813" y="3068638"/>
            <a:ext cx="665162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accent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jì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3492500" y="3068638"/>
            <a:ext cx="1512888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accent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huán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6084888" y="3068638"/>
            <a:ext cx="1474787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accent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liè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1258888" y="3789363"/>
            <a:ext cx="1455737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accent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míng</a:t>
            </a: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3708400" y="3789363"/>
            <a:ext cx="1282700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accent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léi</a:t>
            </a: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6011863" y="3789363"/>
            <a:ext cx="1368425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accent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jiǎn</a:t>
            </a:r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1476375" y="4508500"/>
            <a:ext cx="1358900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accent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jiā</a:t>
            </a:r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3708400" y="4581525"/>
            <a:ext cx="1046163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accent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pù</a:t>
            </a:r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6011863" y="4508500"/>
            <a:ext cx="1122362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accent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xiā</a:t>
            </a: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1476375" y="5300663"/>
            <a:ext cx="1403350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accent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wū</a:t>
            </a:r>
          </a:p>
        </p:txBody>
      </p:sp>
      <p:sp>
        <p:nvSpPr>
          <p:cNvPr id="7187" name="WordArt 19"/>
          <p:cNvSpPr>
            <a:spLocks noChangeArrowheads="1" noChangeShapeType="1"/>
          </p:cNvSpPr>
          <p:nvPr/>
        </p:nvSpPr>
        <p:spPr bwMode="auto">
          <a:xfrm>
            <a:off x="7451725" y="1125538"/>
            <a:ext cx="838200" cy="411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800" b="1">
                <a:ln w="9525">
                  <a:solidFill>
                    <a:schemeClr val="bg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咬</a:t>
            </a:r>
          </a:p>
          <a:p>
            <a:pPr algn="ctr"/>
            <a:r>
              <a:rPr lang="zh-CN" altLang="en-US" sz="4800" b="1">
                <a:ln w="9525">
                  <a:solidFill>
                    <a:schemeClr val="bg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文</a:t>
            </a:r>
          </a:p>
          <a:p>
            <a:pPr algn="ctr"/>
            <a:r>
              <a:rPr lang="zh-CN" altLang="en-US" sz="4800" b="1">
                <a:ln w="9525">
                  <a:solidFill>
                    <a:schemeClr val="bg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嚼</a:t>
            </a:r>
          </a:p>
          <a:p>
            <a:pPr algn="ctr"/>
            <a:r>
              <a:rPr lang="zh-CN" altLang="en-US" sz="4800" b="1">
                <a:ln w="9525">
                  <a:solidFill>
                    <a:schemeClr val="bg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字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utoUpdateAnimBg="0"/>
      <p:bldP spid="7172" grpId="0" autoUpdateAnimBg="0"/>
      <p:bldP spid="7173" grpId="0" autoUpdateAnimBg="0"/>
      <p:bldP spid="7174" grpId="0" autoUpdateAnimBg="0"/>
      <p:bldP spid="7175" grpId="0" autoUpdateAnimBg="0"/>
      <p:bldP spid="7176" grpId="0" autoUpdateAnimBg="0"/>
      <p:bldP spid="7177" grpId="0" autoUpdateAnimBg="0"/>
      <p:bldP spid="7178" grpId="0" autoUpdateAnimBg="0"/>
      <p:bldP spid="7179" grpId="0" autoUpdateAnimBg="0"/>
      <p:bldP spid="7180" grpId="0" autoUpdateAnimBg="0"/>
      <p:bldP spid="7181" grpId="0" autoUpdateAnimBg="0"/>
      <p:bldP spid="7182" grpId="0" autoUpdateAnimBg="0"/>
      <p:bldP spid="7183" grpId="0" autoUpdateAnimBg="0"/>
      <p:bldP spid="7184" grpId="0" autoUpdateAnimBg="0"/>
      <p:bldP spid="7185" grpId="0" autoUpdateAnimBg="0"/>
      <p:bldP spid="7186" grpId="0" autoUpdateAnimBg="0"/>
      <p:bldP spid="718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905000" y="790575"/>
            <a:ext cx="64008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bg1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3600" b="1">
                <a:solidFill>
                  <a:srgbClr val="006699"/>
                </a:solidFill>
                <a:latin typeface="宋体" panose="02010600030101010101" pitchFamily="2" charset="-122"/>
              </a:rPr>
              <a:t>晶晶然如镜之新开而冷光之乍出于匣也。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981200" y="2438400"/>
            <a:ext cx="7848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6699"/>
                </a:solidFill>
                <a:latin typeface="宋体" panose="02010600030101010101" pitchFamily="2" charset="-122"/>
              </a:rPr>
              <a:t>如倩女之靧面而髻鬟之始掠也。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057400" y="3429000"/>
            <a:ext cx="5257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6699"/>
                </a:solidFill>
                <a:latin typeface="宋体" panose="02010600030101010101" pitchFamily="2" charset="-122"/>
              </a:rPr>
              <a:t>始知郊田之外未始无春。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133600" y="4464050"/>
            <a:ext cx="4343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6699"/>
                </a:solidFill>
                <a:latin typeface="宋体" panose="02010600030101010101" pitchFamily="2" charset="-122"/>
              </a:rPr>
              <a:t>而城居者未之知也。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114800" y="685800"/>
            <a:ext cx="457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3300"/>
                </a:solidFill>
                <a:latin typeface="Times New Roman" panose="02020603050405020304" pitchFamily="18" charset="0"/>
              </a:rPr>
              <a:t>/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6443663" y="692150"/>
            <a:ext cx="457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3300"/>
                </a:solidFill>
                <a:latin typeface="Times New Roman" panose="02020603050405020304" pitchFamily="18" charset="0"/>
              </a:rPr>
              <a:t>/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4572000" y="2349500"/>
            <a:ext cx="457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3300"/>
                </a:solidFill>
                <a:latin typeface="Times New Roman" panose="02020603050405020304" pitchFamily="18" charset="0"/>
              </a:rPr>
              <a:t>/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2916238" y="3357563"/>
            <a:ext cx="50323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3300"/>
                </a:solidFill>
                <a:latin typeface="Times New Roman" panose="02020603050405020304" pitchFamily="18" charset="0"/>
              </a:rPr>
              <a:t>/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787900" y="3357563"/>
            <a:ext cx="5032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3300"/>
                </a:solidFill>
                <a:latin typeface="Times New Roman" panose="02020603050405020304" pitchFamily="18" charset="0"/>
              </a:rPr>
              <a:t>/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484438" y="4437063"/>
            <a:ext cx="50323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3300"/>
                </a:solidFill>
                <a:latin typeface="Times New Roman" panose="02020603050405020304" pitchFamily="18" charset="0"/>
              </a:rPr>
              <a:t>/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851275" y="4365625"/>
            <a:ext cx="5032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400" b="1">
                <a:solidFill>
                  <a:srgbClr val="FF3300"/>
                </a:solidFill>
                <a:latin typeface="Times New Roman" panose="02020603050405020304" pitchFamily="18" charset="0"/>
              </a:rPr>
              <a:t>/</a:t>
            </a:r>
          </a:p>
        </p:txBody>
      </p:sp>
      <p:sp>
        <p:nvSpPr>
          <p:cNvPr id="8205" name="WordArt 13"/>
          <p:cNvSpPr>
            <a:spLocks noChangeArrowheads="1" noChangeShapeType="1"/>
          </p:cNvSpPr>
          <p:nvPr/>
        </p:nvSpPr>
        <p:spPr bwMode="auto">
          <a:xfrm>
            <a:off x="533400" y="990600"/>
            <a:ext cx="838200" cy="411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800" b="1">
                <a:ln w="9525">
                  <a:solidFill>
                    <a:schemeClr val="bg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读</a:t>
            </a:r>
          </a:p>
          <a:p>
            <a:pPr algn="ctr"/>
            <a:r>
              <a:rPr lang="zh-CN" altLang="en-US" sz="4800" b="1">
                <a:ln w="9525">
                  <a:solidFill>
                    <a:schemeClr val="bg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准</a:t>
            </a:r>
          </a:p>
          <a:p>
            <a:pPr algn="ctr"/>
            <a:r>
              <a:rPr lang="zh-CN" altLang="en-US" sz="4800" b="1">
                <a:ln w="9525">
                  <a:solidFill>
                    <a:schemeClr val="bg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节</a:t>
            </a:r>
          </a:p>
          <a:p>
            <a:pPr algn="ctr"/>
            <a:r>
              <a:rPr lang="zh-CN" altLang="en-US" sz="4800" b="1">
                <a:ln w="9525">
                  <a:solidFill>
                    <a:schemeClr val="bg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奏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2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autoUpdateAnimBg="0"/>
      <p:bldP spid="8196" grpId="0" autoUpdateAnimBg="0"/>
      <p:bldP spid="8197" grpId="0" autoUpdateAnimBg="0"/>
      <p:bldP spid="8198" grpId="0" autoUpdateAnimBg="0"/>
      <p:bldP spid="8199" grpId="0" autoUpdateAnimBg="0"/>
      <p:bldP spid="8200" grpId="0" autoUpdateAnimBg="0"/>
      <p:bldP spid="8201" grpId="0" autoUpdateAnimBg="0"/>
      <p:bldP spid="8202" grpId="0" autoUpdateAnimBg="0"/>
      <p:bldP spid="8203" grpId="0" autoUpdateAnimBg="0"/>
      <p:bldP spid="8204" grpId="0" autoUpdateAnimBg="0"/>
      <p:bldP spid="820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A-2-77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143000" y="381000"/>
            <a:ext cx="60198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latin typeface="黑体" panose="02010609060101010101" pitchFamily="49" charset="-122"/>
                <a:ea typeface="黑体" panose="02010609060101010101" pitchFamily="49" charset="-122"/>
              </a:rPr>
              <a:t>以小组为单位自读课文，疏通文意</a:t>
            </a:r>
            <a:r>
              <a:rPr lang="en-US" altLang="zh-CN" sz="4800" b="1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331913" y="2133600"/>
            <a:ext cx="6707187" cy="179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Times New Roman" panose="02020603050405020304" pitchFamily="18" charset="0"/>
              </a:rPr>
              <a:t>1 </a:t>
            </a:r>
            <a:r>
              <a:rPr lang="zh-CN" altLang="en-US" sz="3200" b="1"/>
              <a:t>、朗读时注意语速、停顿、重音、节拍。</a:t>
            </a:r>
          </a:p>
          <a:p>
            <a:pPr>
              <a:spcBef>
                <a:spcPct val="50000"/>
              </a:spcBef>
            </a:pPr>
            <a:endParaRPr lang="zh-CN" altLang="en-US" sz="3200" b="1">
              <a:latin typeface="Times New Roman" panose="02020603050405020304" pitchFamily="18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258888" y="3357563"/>
            <a:ext cx="5903912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2</a:t>
            </a:r>
            <a:r>
              <a:rPr lang="zh-CN" altLang="en-US" sz="3200" b="1"/>
              <a:t>、对照注释，借助工具书，理解文意。</a:t>
            </a:r>
          </a:p>
          <a:p>
            <a:pPr>
              <a:spcBef>
                <a:spcPct val="50000"/>
              </a:spcBef>
            </a:pPr>
            <a:endParaRPr lang="zh-CN" altLang="en-US" sz="32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042988" y="1125538"/>
            <a:ext cx="5715000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33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99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 </a:t>
            </a:r>
            <a:r>
              <a:rPr lang="zh-CN" altLang="en-US" sz="6000" b="1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男女同学</a:t>
            </a:r>
          </a:p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FF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　　互问互答</a:t>
            </a:r>
          </a:p>
        </p:txBody>
      </p:sp>
      <p:sp>
        <p:nvSpPr>
          <p:cNvPr id="10243" name="WordArt 3"/>
          <p:cNvSpPr>
            <a:spLocks noChangeArrowheads="1" noChangeShapeType="1"/>
          </p:cNvSpPr>
          <p:nvPr/>
        </p:nvSpPr>
        <p:spPr bwMode="auto">
          <a:xfrm>
            <a:off x="7620000" y="304800"/>
            <a:ext cx="838200" cy="411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800" b="1" kern="1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9900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挑</a:t>
            </a:r>
          </a:p>
          <a:p>
            <a:pPr algn="ctr"/>
            <a:r>
              <a:rPr lang="zh-CN" altLang="en-US" sz="4800" b="1" kern="1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9900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战</a:t>
            </a:r>
          </a:p>
          <a:p>
            <a:pPr algn="ctr"/>
            <a:r>
              <a:rPr lang="zh-CN" altLang="en-US" sz="4800" b="1" kern="1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9900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字</a:t>
            </a:r>
          </a:p>
          <a:p>
            <a:pPr algn="ctr"/>
            <a:r>
              <a:rPr lang="zh-CN" altLang="en-US" sz="4800" b="1" kern="1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9900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词</a:t>
            </a:r>
          </a:p>
          <a:p>
            <a:pPr algn="ctr"/>
            <a:r>
              <a:rPr lang="zh-CN" altLang="en-US" sz="4800" b="1" kern="1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9900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句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384300" y="9810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684213" y="836613"/>
            <a:ext cx="759618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、总结重点虚词</a:t>
            </a:r>
            <a:r>
              <a:rPr lang="zh-CN" altLang="en-US" sz="3600" b="1">
                <a:latin typeface="Times New Roman" panose="02020603050405020304" pitchFamily="18" charset="0"/>
                <a:ea typeface="华文新魏" panose="02010800040101010101" pitchFamily="2" charset="-122"/>
              </a:rPr>
              <a:t>“</a:t>
            </a:r>
            <a:r>
              <a:rPr lang="zh-CN" altLang="en-US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之</a:t>
            </a:r>
            <a:r>
              <a:rPr lang="zh-CN" altLang="en-US" sz="3600" b="1">
                <a:latin typeface="Times New Roman" panose="02020603050405020304" pitchFamily="18" charset="0"/>
                <a:ea typeface="华文新魏" panose="02010800040101010101" pitchFamily="2" charset="-122"/>
              </a:rPr>
              <a:t>”</a:t>
            </a:r>
            <a:r>
              <a:rPr lang="zh-CN" altLang="en-US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和</a:t>
            </a:r>
            <a:r>
              <a:rPr lang="zh-CN" altLang="en-US" sz="3600" b="1">
                <a:latin typeface="Times New Roman" panose="02020603050405020304" pitchFamily="18" charset="0"/>
                <a:ea typeface="华文新魏" panose="02010800040101010101" pitchFamily="2" charset="-122"/>
              </a:rPr>
              <a:t>“</a:t>
            </a:r>
            <a:r>
              <a:rPr lang="zh-CN" altLang="en-US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而</a:t>
            </a:r>
            <a:r>
              <a:rPr lang="zh-CN" altLang="en-US" sz="3600" b="1">
                <a:latin typeface="Times New Roman" panose="02020603050405020304" pitchFamily="18" charset="0"/>
                <a:ea typeface="华文新魏" panose="02010800040101010101" pitchFamily="2" charset="-122"/>
              </a:rPr>
              <a:t>”</a:t>
            </a:r>
            <a:r>
              <a:rPr lang="zh-CN" altLang="en-US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的用法和意义。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827088" y="2565400"/>
            <a:ext cx="3917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、注意一词多义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755650" y="3933825"/>
            <a:ext cx="4527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、注意重点的实词。</a:t>
            </a:r>
          </a:p>
        </p:txBody>
      </p:sp>
      <p:sp>
        <p:nvSpPr>
          <p:cNvPr id="11270" name="WordArt 6"/>
          <p:cNvSpPr>
            <a:spLocks noChangeArrowheads="1" noChangeShapeType="1"/>
          </p:cNvSpPr>
          <p:nvPr/>
        </p:nvSpPr>
        <p:spPr bwMode="auto">
          <a:xfrm>
            <a:off x="4500563" y="5157788"/>
            <a:ext cx="2952750" cy="8175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宋体" panose="02010600030101010101" pitchFamily="2" charset="-122"/>
              </a:rPr>
              <a:t>翻译全文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11268" grpId="0" autoUpdateAnimBg="0"/>
      <p:bldP spid="11269" grpId="0" autoUpdateAnimBg="0"/>
      <p:bldP spid="11270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r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bg2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path path="rect">
            <a:fillToRect r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bg2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Pages>0</Pages>
  <Words>1807</Words>
  <Characters>0</Characters>
  <Application>Microsoft Office PowerPoint</Application>
  <DocSecurity>0</DocSecurity>
  <PresentationFormat>全屏显示(4:3)</PresentationFormat>
  <Lines>0</Lines>
  <Paragraphs>137</Paragraphs>
  <Slides>29</Slides>
  <Notes>0</Notes>
  <HiddenSlides>0</HiddenSlides>
  <MMClips>2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0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小结</vt:lpstr>
      <vt:lpstr>PowerPoint 演示文稿</vt:lpstr>
    </vt:vector>
  </TitlesOfParts>
  <Manager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2</cp:revision>
  <cp:lastPrinted>1899-12-30T00:00:00Z</cp:lastPrinted>
  <dcterms:created xsi:type="dcterms:W3CDTF">2002-08-01T07:23:54Z</dcterms:created>
  <dcterms:modified xsi:type="dcterms:W3CDTF">2015-08-27T03:53:53Z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2052-6.6.0.2699</vt:lpwstr>
  </property>
</Properties>
</file>